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4" r:id="rId26"/>
    <p:sldId id="285" r:id="rId27"/>
    <p:sldId id="293" r:id="rId28"/>
    <p:sldId id="286" r:id="rId29"/>
    <p:sldId id="287" r:id="rId30"/>
    <p:sldId id="288" r:id="rId31"/>
    <p:sldId id="289" r:id="rId32"/>
    <p:sldId id="280" r:id="rId33"/>
    <p:sldId id="281" r:id="rId34"/>
    <p:sldId id="282" r:id="rId35"/>
    <p:sldId id="283" r:id="rId36"/>
    <p:sldId id="290" r:id="rId37"/>
    <p:sldId id="291" r:id="rId38"/>
    <p:sldId id="292" r:id="rId3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2" autoAdjust="0"/>
    <p:restoredTop sz="94660"/>
  </p:normalViewPr>
  <p:slideViewPr>
    <p:cSldViewPr snapToGrid="0">
      <p:cViewPr varScale="1">
        <p:scale>
          <a:sx n="77" d="100"/>
          <a:sy n="77" d="100"/>
        </p:scale>
        <p:origin x="28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9" name="Rectangle 8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2099733"/>
            <a:ext cx="8825658" cy="2677648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gray"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 bwMode="gray">
          <a:xfrm rot="5400000">
            <a:off x="10158984" y="1792224"/>
            <a:ext cx="990599" cy="304799"/>
          </a:xfrm>
        </p:spPr>
        <p:txBody>
          <a:bodyPr anchor="t"/>
          <a:lstStyle>
            <a:lvl1pPr algn="l"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fld id="{9849DE9F-9600-4231-A534-957399CBB874}" type="datetimeFigureOut">
              <a:rPr lang="lv-LV" smtClean="0"/>
              <a:t>05.09.2017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 bwMode="gray">
          <a:xfrm rot="5400000">
            <a:off x="8951976" y="3227832"/>
            <a:ext cx="3859795" cy="304801"/>
          </a:xfrm>
        </p:spPr>
        <p:txBody>
          <a:bodyPr/>
          <a:lstStyle>
            <a:lvl1pPr>
              <a:defRPr b="0" i="0">
                <a:solidFill>
                  <a:schemeClr val="bg1">
                    <a:alpha val="60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11" name="Rectangle 1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2540" y="295729"/>
            <a:ext cx="838199" cy="767687"/>
          </a:xfrm>
        </p:spPr>
        <p:txBody>
          <a:bodyPr/>
          <a:lstStyle/>
          <a:p>
            <a:fld id="{FDB39092-03C9-4B50-B01C-2A18163C58F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525986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3" name="Rectangle 12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5"/>
            <p:cNvSpPr/>
            <p:nvPr/>
          </p:nvSpPr>
          <p:spPr bwMode="gray">
            <a:xfrm rot="10371525">
              <a:off x="263767" y="443825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1" name="Freeform 5"/>
            <p:cNvSpPr/>
            <p:nvPr/>
          </p:nvSpPr>
          <p:spPr bwMode="gray">
            <a:xfrm rot="10800000">
              <a:off x="459506" y="321130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4969927"/>
            <a:ext cx="882565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4" y="685800"/>
            <a:ext cx="8825659" cy="3429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536665"/>
            <a:ext cx="8825658" cy="493712"/>
          </a:xfrm>
        </p:spPr>
        <p:txBody>
          <a:bodyPr>
            <a:normAutofit/>
          </a:bodyPr>
          <a:lstStyle>
            <a:lvl1pPr marL="0" indent="0">
              <a:buNone/>
              <a:defRPr sz="12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9DE9F-9600-4231-A534-957399CBB874}" type="datetimeFigureOut">
              <a:rPr lang="lv-LV" smtClean="0"/>
              <a:t>05.09.2017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39092-03C9-4B50-B01C-2A18163C58F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58310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Oval 13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5"/>
            <p:cNvSpPr/>
            <p:nvPr/>
          </p:nvSpPr>
          <p:spPr bwMode="gray">
            <a:xfrm rot="21010068">
              <a:off x="8490951" y="2714874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7" name="Freeform 5"/>
            <p:cNvSpPr/>
            <p:nvPr/>
          </p:nvSpPr>
          <p:spPr bwMode="gray">
            <a:xfrm>
              <a:off x="455612" y="2801319"/>
              <a:ext cx="11277600" cy="3602637"/>
            </a:xfrm>
            <a:custGeom>
              <a:avLst/>
              <a:gdLst/>
              <a:ahLst/>
              <a:cxnLst/>
              <a:rect l="l" t="t" r="r" b="b"/>
              <a:pathLst>
                <a:path w="10000" h="7946">
                  <a:moveTo>
                    <a:pt x="0" y="0"/>
                  </a:moveTo>
                  <a:lnTo>
                    <a:pt x="0" y="7945"/>
                  </a:lnTo>
                  <a:lnTo>
                    <a:pt x="10000" y="7946"/>
                  </a:lnTo>
                  <a:lnTo>
                    <a:pt x="10000" y="4"/>
                  </a:lnTo>
                  <a:lnTo>
                    <a:pt x="10000" y="4"/>
                  </a:lnTo>
                  <a:lnTo>
                    <a:pt x="9773" y="91"/>
                  </a:lnTo>
                  <a:lnTo>
                    <a:pt x="9547" y="175"/>
                  </a:lnTo>
                  <a:lnTo>
                    <a:pt x="9320" y="256"/>
                  </a:lnTo>
                  <a:lnTo>
                    <a:pt x="9092" y="326"/>
                  </a:lnTo>
                  <a:lnTo>
                    <a:pt x="8865" y="396"/>
                  </a:lnTo>
                  <a:lnTo>
                    <a:pt x="8637" y="462"/>
                  </a:lnTo>
                  <a:lnTo>
                    <a:pt x="8412" y="518"/>
                  </a:lnTo>
                  <a:lnTo>
                    <a:pt x="8184" y="571"/>
                  </a:lnTo>
                  <a:lnTo>
                    <a:pt x="7957" y="620"/>
                  </a:lnTo>
                  <a:lnTo>
                    <a:pt x="7734" y="662"/>
                  </a:lnTo>
                  <a:lnTo>
                    <a:pt x="7508" y="704"/>
                  </a:lnTo>
                  <a:lnTo>
                    <a:pt x="7285" y="739"/>
                  </a:lnTo>
                  <a:lnTo>
                    <a:pt x="7062" y="767"/>
                  </a:lnTo>
                  <a:lnTo>
                    <a:pt x="6840" y="795"/>
                  </a:lnTo>
                  <a:lnTo>
                    <a:pt x="6620" y="819"/>
                  </a:lnTo>
                  <a:lnTo>
                    <a:pt x="6402" y="837"/>
                  </a:lnTo>
                  <a:lnTo>
                    <a:pt x="6184" y="851"/>
                  </a:lnTo>
                  <a:lnTo>
                    <a:pt x="5968" y="865"/>
                  </a:lnTo>
                  <a:lnTo>
                    <a:pt x="5755" y="872"/>
                  </a:lnTo>
                  <a:lnTo>
                    <a:pt x="5542" y="879"/>
                  </a:lnTo>
                  <a:lnTo>
                    <a:pt x="5332" y="882"/>
                  </a:lnTo>
                  <a:lnTo>
                    <a:pt x="5124" y="879"/>
                  </a:lnTo>
                  <a:lnTo>
                    <a:pt x="4918" y="879"/>
                  </a:lnTo>
                  <a:lnTo>
                    <a:pt x="4714" y="872"/>
                  </a:lnTo>
                  <a:lnTo>
                    <a:pt x="4514" y="861"/>
                  </a:lnTo>
                  <a:lnTo>
                    <a:pt x="4316" y="851"/>
                  </a:lnTo>
                  <a:lnTo>
                    <a:pt x="4122" y="840"/>
                  </a:lnTo>
                  <a:lnTo>
                    <a:pt x="3929" y="823"/>
                  </a:lnTo>
                  <a:lnTo>
                    <a:pt x="3739" y="805"/>
                  </a:lnTo>
                  <a:lnTo>
                    <a:pt x="3553" y="788"/>
                  </a:lnTo>
                  <a:lnTo>
                    <a:pt x="3190" y="742"/>
                  </a:lnTo>
                  <a:lnTo>
                    <a:pt x="2842" y="693"/>
                  </a:lnTo>
                  <a:lnTo>
                    <a:pt x="2508" y="641"/>
                  </a:lnTo>
                  <a:lnTo>
                    <a:pt x="2192" y="585"/>
                  </a:lnTo>
                  <a:lnTo>
                    <a:pt x="1890" y="525"/>
                  </a:lnTo>
                  <a:lnTo>
                    <a:pt x="1610" y="462"/>
                  </a:lnTo>
                  <a:lnTo>
                    <a:pt x="1347" y="399"/>
                  </a:lnTo>
                  <a:lnTo>
                    <a:pt x="1105" y="336"/>
                  </a:lnTo>
                  <a:lnTo>
                    <a:pt x="883" y="277"/>
                  </a:lnTo>
                  <a:lnTo>
                    <a:pt x="686" y="221"/>
                  </a:lnTo>
                  <a:lnTo>
                    <a:pt x="508" y="168"/>
                  </a:lnTo>
                  <a:lnTo>
                    <a:pt x="358" y="123"/>
                  </a:lnTo>
                  <a:lnTo>
                    <a:pt x="232" y="81"/>
                  </a:lnTo>
                  <a:lnTo>
                    <a:pt x="59" y="21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8798" y="1063417"/>
            <a:ext cx="8831816" cy="1372986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543300"/>
            <a:ext cx="8825659" cy="24765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9DE9F-9600-4231-A534-957399CBB874}" type="datetimeFigureOut">
              <a:rPr lang="lv-LV" smtClean="0"/>
              <a:t>05.09.2017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13" name="Rectangle 12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39092-03C9-4B50-B01C-2A18163C58F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45366995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7" name="Rectangle 1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Oval 22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Oval 23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Oval 24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5"/>
            <p:cNvSpPr/>
            <p:nvPr/>
          </p:nvSpPr>
          <p:spPr bwMode="gray">
            <a:xfrm rot="21010068">
              <a:off x="8490951" y="41851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8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16" name="TextBox 15"/>
          <p:cNvSpPr txBox="1"/>
          <p:nvPr/>
        </p:nvSpPr>
        <p:spPr bwMode="gray">
          <a:xfrm>
            <a:off x="881566" y="607336"/>
            <a:ext cx="80191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 bwMode="gray">
          <a:xfrm>
            <a:off x="9884458" y="2613787"/>
            <a:ext cx="65276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600" b="0" i="0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  <a:cs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81878" y="982134"/>
            <a:ext cx="8453906" cy="2696632"/>
          </a:xfrm>
        </p:spPr>
        <p:txBody>
          <a:bodyPr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 bwMode="gray">
          <a:xfrm>
            <a:off x="1945945" y="3678766"/>
            <a:ext cx="7731219" cy="3421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accent1">
                    <a:lumMod val="60000"/>
                    <a:lumOff val="40000"/>
                  </a:schemeClr>
                </a:solidFill>
                <a:latin typeface="+mn-lt"/>
                <a:ea typeface="+mn-ea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5029199"/>
            <a:ext cx="9244897" cy="997857"/>
          </a:xfrm>
        </p:spPr>
        <p:txBody>
          <a:bodyPr anchor="ctr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9DE9F-9600-4231-A534-957399CBB874}" type="datetimeFigureOut">
              <a:rPr lang="lv-LV" smtClean="0"/>
              <a:t>05.09.2017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19" name="Rectangle 18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39092-03C9-4B50-B01C-2A18163C58F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77263903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1" name="Rectangle 10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5"/>
            <p:cNvSpPr/>
            <p:nvPr/>
          </p:nvSpPr>
          <p:spPr bwMode="gray">
            <a:xfrm rot="21010068">
              <a:off x="8490951" y="4193583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8" name="Freeform 5"/>
            <p:cNvSpPr/>
            <p:nvPr/>
          </p:nvSpPr>
          <p:spPr bwMode="gray">
            <a:xfrm>
              <a:off x="455612" y="4241801"/>
              <a:ext cx="11277600" cy="2337161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370667"/>
            <a:ext cx="8825660" cy="1822514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5024967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9DE9F-9600-4231-A534-957399CBB874}" type="datetimeFigureOut">
              <a:rPr lang="lv-LV" smtClean="0"/>
              <a:t>05.09.2017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39092-03C9-4B50-B01C-2A18163C58F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6395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2"/>
            <a:ext cx="314187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1154953" y="3179764"/>
            <a:ext cx="314187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12721" y="2603500"/>
            <a:ext cx="314700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4512721" y="3179763"/>
            <a:ext cx="3147009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888135" y="2603501"/>
            <a:ext cx="314573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888329" y="3179762"/>
            <a:ext cx="3145536" cy="2847293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440397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77240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9DE9F-9600-4231-A534-957399CBB874}" type="datetimeFigureOut">
              <a:rPr lang="lv-LV" smtClean="0"/>
              <a:t>05.09.2017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39092-03C9-4B50-B01C-2A18163C58F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043197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532844"/>
            <a:ext cx="30504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334553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1154954" y="5109106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68865" y="4532844"/>
            <a:ext cx="3050438" cy="576263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1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748462" y="2603500"/>
            <a:ext cx="2691243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4570172" y="5109105"/>
            <a:ext cx="3050438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82775" y="4532845"/>
            <a:ext cx="305109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2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63031" y="2603500"/>
            <a:ext cx="2691242" cy="159151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82775" y="5109104"/>
            <a:ext cx="3051096" cy="91795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cxnSp>
        <p:nvCxnSpPr>
          <p:cNvPr id="43" name="Straight Connector 42"/>
          <p:cNvCxnSpPr/>
          <p:nvPr/>
        </p:nvCxnSpPr>
        <p:spPr>
          <a:xfrm>
            <a:off x="4405831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7797802" y="2569633"/>
            <a:ext cx="0" cy="3492499"/>
          </a:xfrm>
          <a:prstGeom prst="line">
            <a:avLst/>
          </a:prstGeom>
          <a:ln w="12700" cmpd="sng">
            <a:solidFill>
              <a:schemeClr val="accent1"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9DE9F-9600-4231-A534-957399CBB874}" type="datetimeFigureOut">
              <a:rPr lang="lv-LV" smtClean="0"/>
              <a:t>05.09.2017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561111" y="6391838"/>
            <a:ext cx="3644282" cy="304801"/>
          </a:xfrm>
        </p:spPr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39092-03C9-4B50-B01C-2A18163C58F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96885771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825659" cy="70696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2603500"/>
            <a:ext cx="8825659" cy="3416300"/>
          </a:xfrm>
        </p:spPr>
        <p:txBody>
          <a:bodyPr vert="eaVert" anchor="t" anchorCtr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95439" y="6391838"/>
            <a:ext cx="990599" cy="304799"/>
          </a:xfrm>
        </p:spPr>
        <p:txBody>
          <a:bodyPr/>
          <a:lstStyle/>
          <a:p>
            <a:fld id="{9849DE9F-9600-4231-A534-957399CBB874}" type="datetimeFigureOut">
              <a:rPr lang="lv-LV" smtClean="0"/>
              <a:t>05.09.2017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39092-03C9-4B50-B01C-2A18163C58F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708183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2" name="Rectangle 11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7" name="Rectangle 6"/>
            <p:cNvSpPr/>
            <p:nvPr/>
          </p:nvSpPr>
          <p:spPr bwMode="gray">
            <a:xfrm>
              <a:off x="414867" y="402165"/>
              <a:ext cx="6510866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Freeform 5"/>
            <p:cNvSpPr/>
            <p:nvPr/>
          </p:nvSpPr>
          <p:spPr bwMode="gray">
            <a:xfrm rot="5101749">
              <a:off x="6294738" y="457773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0" name="Freeform 5"/>
            <p:cNvSpPr/>
            <p:nvPr/>
          </p:nvSpPr>
          <p:spPr bwMode="gray">
            <a:xfrm rot="5400000">
              <a:off x="44492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3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585235" y="1278467"/>
            <a:ext cx="1409965" cy="4748590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54954" y="1278467"/>
            <a:ext cx="6256025" cy="474859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653104" y="6391838"/>
            <a:ext cx="992135" cy="304799"/>
          </a:xfrm>
        </p:spPr>
        <p:txBody>
          <a:bodyPr/>
          <a:lstStyle/>
          <a:p>
            <a:fld id="{9849DE9F-9600-4231-A534-957399CBB874}" type="datetimeFigureOut">
              <a:rPr lang="lv-LV" smtClean="0"/>
              <a:t>05.09.2017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39092-03C9-4B50-B01C-2A18163C58F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054120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54954" y="2603500"/>
            <a:ext cx="8825659" cy="34163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9DE9F-9600-4231-A534-957399CBB874}" type="datetimeFigureOut">
              <a:rPr lang="lv-LV" smtClean="0"/>
              <a:t>05.09.2017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39092-03C9-4B50-B01C-2A18163C58F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778904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9"/>
            <p:cNvSpPr/>
            <p:nvPr/>
          </p:nvSpPr>
          <p:spPr bwMode="gray">
            <a:xfrm>
              <a:off x="7289800" y="402165"/>
              <a:ext cx="44788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5"/>
            <p:cNvSpPr/>
            <p:nvPr/>
          </p:nvSpPr>
          <p:spPr bwMode="gray">
            <a:xfrm rot="16200000">
              <a:off x="3787244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5922489">
              <a:off x="4698352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2677645"/>
            <a:ext cx="4351025" cy="2283824"/>
          </a:xfrm>
        </p:spPr>
        <p:txBody>
          <a:bodyPr anchor="ctr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95559" y="2677644"/>
            <a:ext cx="3757545" cy="2283824"/>
          </a:xfrm>
        </p:spPr>
        <p:txBody>
          <a:bodyPr anchor="ctr"/>
          <a:lstStyle>
            <a:lvl1pPr marL="0" indent="0" algn="l">
              <a:buNone/>
              <a:defRPr sz="2000" cap="all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9DE9F-9600-4231-A534-957399CBB874}" type="datetimeFigureOut">
              <a:rPr lang="lv-LV" smtClean="0"/>
              <a:t>05.09.2017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39092-03C9-4B50-B01C-2A18163C58F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2165975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54954" y="2603500"/>
            <a:ext cx="4825158" cy="3416301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8712" y="2603500"/>
            <a:ext cx="4825159" cy="3416300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9DE9F-9600-4231-A534-957399CBB874}" type="datetimeFigureOut">
              <a:rPr lang="lv-LV" smtClean="0"/>
              <a:t>05.09.2017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39092-03C9-4B50-B01C-2A18163C58F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897957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4825157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4954" y="3179762"/>
            <a:ext cx="4825158" cy="2840039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08712" y="2603500"/>
            <a:ext cx="482515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08712" y="3179762"/>
            <a:ext cx="4825159" cy="2840039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9DE9F-9600-4231-A534-957399CBB874}" type="datetimeFigureOut">
              <a:rPr lang="lv-LV" smtClean="0"/>
              <a:t>05.09.2017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39092-03C9-4B50-B01C-2A18163C58F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4166154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154954" y="973668"/>
            <a:ext cx="8761413" cy="706964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9DE9F-9600-4231-A534-957399CBB874}" type="datetimeFigureOut">
              <a:rPr lang="lv-LV" smtClean="0"/>
              <a:t>05.09.2017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39092-03C9-4B50-B01C-2A18163C58F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69964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9DE9F-9600-4231-A534-957399CBB874}" type="datetimeFigureOut">
              <a:rPr lang="lv-LV" smtClean="0"/>
              <a:t>05.09.2017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Rectangle 6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39092-03C9-4B50-B01C-2A18163C58F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692795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Oval 21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5713412" y="402165"/>
              <a:ext cx="6055253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Freeform 5"/>
            <p:cNvSpPr/>
            <p:nvPr/>
          </p:nvSpPr>
          <p:spPr bwMode="gray">
            <a:xfrm rot="15922489">
              <a:off x="3140485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2229377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295400"/>
            <a:ext cx="2793158" cy="16002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81146" y="1447800"/>
            <a:ext cx="5190066" cy="45720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129280"/>
            <a:ext cx="2793158" cy="2895599"/>
          </a:xfrm>
        </p:spPr>
        <p:txBody>
          <a:bodyPr/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9DE9F-9600-4231-A534-957399CBB874}" type="datetimeFigureOut">
              <a:rPr lang="lv-LV" smtClean="0"/>
              <a:t>05.09.2017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39092-03C9-4B50-B01C-2A18163C58F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404424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14" name="Rectangle 13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2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Oval 18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Oval 19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Oval 20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10"/>
            <p:cNvSpPr/>
            <p:nvPr/>
          </p:nvSpPr>
          <p:spPr bwMode="gray">
            <a:xfrm>
              <a:off x="6172200" y="402165"/>
              <a:ext cx="5596465" cy="605367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5"/>
            <p:cNvSpPr/>
            <p:nvPr/>
          </p:nvSpPr>
          <p:spPr bwMode="gray">
            <a:xfrm rot="15922489">
              <a:off x="4203594" y="1826078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2" name="Freeform 5"/>
            <p:cNvSpPr/>
            <p:nvPr/>
          </p:nvSpPr>
          <p:spPr bwMode="gray">
            <a:xfrm rot="16200000">
              <a:off x="3295432" y="2801721"/>
              <a:ext cx="6053670" cy="1254558"/>
            </a:xfrm>
            <a:custGeom>
              <a:avLst/>
              <a:gdLst/>
              <a:ahLst/>
              <a:cxnLst/>
              <a:rect l="l" t="t" r="r" b="b"/>
              <a:pathLst>
                <a:path w="10000" h="8000">
                  <a:moveTo>
                    <a:pt x="0" y="0"/>
                  </a:moveTo>
                  <a:lnTo>
                    <a:pt x="0" y="7970"/>
                  </a:lnTo>
                  <a:lnTo>
                    <a:pt x="10000" y="8000"/>
                  </a:lnTo>
                  <a:lnTo>
                    <a:pt x="10000" y="7"/>
                  </a:lnTo>
                  <a:lnTo>
                    <a:pt x="10000" y="7"/>
                  </a:lnTo>
                  <a:lnTo>
                    <a:pt x="9773" y="156"/>
                  </a:lnTo>
                  <a:lnTo>
                    <a:pt x="9547" y="298"/>
                  </a:lnTo>
                  <a:lnTo>
                    <a:pt x="9320" y="437"/>
                  </a:lnTo>
                  <a:lnTo>
                    <a:pt x="9092" y="556"/>
                  </a:lnTo>
                  <a:lnTo>
                    <a:pt x="8865" y="676"/>
                  </a:lnTo>
                  <a:lnTo>
                    <a:pt x="8637" y="788"/>
                  </a:lnTo>
                  <a:lnTo>
                    <a:pt x="8412" y="884"/>
                  </a:lnTo>
                  <a:lnTo>
                    <a:pt x="8184" y="975"/>
                  </a:lnTo>
                  <a:lnTo>
                    <a:pt x="7957" y="1058"/>
                  </a:lnTo>
                  <a:lnTo>
                    <a:pt x="7734" y="1130"/>
                  </a:lnTo>
                  <a:lnTo>
                    <a:pt x="7508" y="1202"/>
                  </a:lnTo>
                  <a:lnTo>
                    <a:pt x="7285" y="1262"/>
                  </a:lnTo>
                  <a:lnTo>
                    <a:pt x="7062" y="1309"/>
                  </a:lnTo>
                  <a:lnTo>
                    <a:pt x="6840" y="1358"/>
                  </a:lnTo>
                  <a:lnTo>
                    <a:pt x="6620" y="1399"/>
                  </a:lnTo>
                  <a:lnTo>
                    <a:pt x="6402" y="1428"/>
                  </a:lnTo>
                  <a:lnTo>
                    <a:pt x="6184" y="1453"/>
                  </a:lnTo>
                  <a:lnTo>
                    <a:pt x="5968" y="1477"/>
                  </a:lnTo>
                  <a:lnTo>
                    <a:pt x="5755" y="1488"/>
                  </a:lnTo>
                  <a:lnTo>
                    <a:pt x="5542" y="1500"/>
                  </a:lnTo>
                  <a:lnTo>
                    <a:pt x="5332" y="1506"/>
                  </a:lnTo>
                  <a:lnTo>
                    <a:pt x="5124" y="1500"/>
                  </a:lnTo>
                  <a:lnTo>
                    <a:pt x="4918" y="1500"/>
                  </a:lnTo>
                  <a:lnTo>
                    <a:pt x="4714" y="1488"/>
                  </a:lnTo>
                  <a:lnTo>
                    <a:pt x="4514" y="1470"/>
                  </a:lnTo>
                  <a:lnTo>
                    <a:pt x="4316" y="1453"/>
                  </a:lnTo>
                  <a:lnTo>
                    <a:pt x="4122" y="1434"/>
                  </a:lnTo>
                  <a:lnTo>
                    <a:pt x="3929" y="1405"/>
                  </a:lnTo>
                  <a:lnTo>
                    <a:pt x="3739" y="1374"/>
                  </a:lnTo>
                  <a:lnTo>
                    <a:pt x="3553" y="1346"/>
                  </a:lnTo>
                  <a:lnTo>
                    <a:pt x="3190" y="1267"/>
                  </a:lnTo>
                  <a:lnTo>
                    <a:pt x="2842" y="1183"/>
                  </a:lnTo>
                  <a:lnTo>
                    <a:pt x="2508" y="1095"/>
                  </a:lnTo>
                  <a:lnTo>
                    <a:pt x="2192" y="998"/>
                  </a:lnTo>
                  <a:lnTo>
                    <a:pt x="1890" y="897"/>
                  </a:lnTo>
                  <a:lnTo>
                    <a:pt x="1610" y="788"/>
                  </a:lnTo>
                  <a:lnTo>
                    <a:pt x="1347" y="681"/>
                  </a:lnTo>
                  <a:lnTo>
                    <a:pt x="1105" y="574"/>
                  </a:lnTo>
                  <a:lnTo>
                    <a:pt x="883" y="473"/>
                  </a:lnTo>
                  <a:lnTo>
                    <a:pt x="686" y="377"/>
                  </a:lnTo>
                  <a:lnTo>
                    <a:pt x="508" y="286"/>
                  </a:lnTo>
                  <a:lnTo>
                    <a:pt x="358" y="210"/>
                  </a:lnTo>
                  <a:lnTo>
                    <a:pt x="232" y="138"/>
                  </a:lnTo>
                  <a:lnTo>
                    <a:pt x="59" y="35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5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5" y="1693333"/>
            <a:ext cx="3865134" cy="1735667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547870" y="1143000"/>
            <a:ext cx="3227193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marL="0" lvl="0" indent="0" algn="ctr">
              <a:buNone/>
            </a:pPr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 bwMode="gray">
          <a:xfrm>
            <a:off x="1154954" y="3657600"/>
            <a:ext cx="3859212" cy="1371600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49DE9F-9600-4231-A534-957399CBB874}" type="datetimeFigureOut">
              <a:rPr lang="lv-LV" smtClean="0"/>
              <a:t>05.09.2017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16" name="Rectangle 15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B39092-03C9-4B50-B01C-2A18163C58F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8105884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7" name="Rectangle 6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blipFill>
              <a:blip r:embed="rId19">
                <a:duotone>
                  <a:schemeClr val="dk2">
                    <a:shade val="69000"/>
                    <a:hueMod val="91000"/>
                    <a:satMod val="164000"/>
                    <a:lumMod val="74000"/>
                  </a:schemeClr>
                  <a:schemeClr val="dk2">
                    <a:hueMod val="124000"/>
                    <a:satMod val="140000"/>
                    <a:lumMod val="142000"/>
                  </a:schemeClr>
                </a:duotone>
              </a:blip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Oval 12"/>
            <p:cNvSpPr/>
            <p:nvPr/>
          </p:nvSpPr>
          <p:spPr>
            <a:xfrm>
              <a:off x="0" y="2667000"/>
              <a:ext cx="4191000" cy="41910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1000"/>
                  </a:schemeClr>
                </a:gs>
                <a:gs pos="75000">
                  <a:schemeClr val="accent5">
                    <a:alpha val="0"/>
                  </a:schemeClr>
                </a:gs>
                <a:gs pos="36000">
                  <a:schemeClr val="accent5">
                    <a:alpha val="1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Oval 14"/>
            <p:cNvSpPr/>
            <p:nvPr/>
          </p:nvSpPr>
          <p:spPr>
            <a:xfrm>
              <a:off x="0" y="2895600"/>
              <a:ext cx="2362200" cy="2362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8000"/>
                  </a:schemeClr>
                </a:gs>
                <a:gs pos="72000">
                  <a:schemeClr val="accent5">
                    <a:alpha val="0"/>
                  </a:schemeClr>
                </a:gs>
                <a:gs pos="36000">
                  <a:schemeClr val="accent5">
                    <a:alpha val="8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Oval 17"/>
            <p:cNvSpPr/>
            <p:nvPr/>
          </p:nvSpPr>
          <p:spPr>
            <a:xfrm>
              <a:off x="8609012" y="5867400"/>
              <a:ext cx="990600" cy="9906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66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Oval 15"/>
            <p:cNvSpPr/>
            <p:nvPr/>
          </p:nvSpPr>
          <p:spPr>
            <a:xfrm>
              <a:off x="8609012" y="1676400"/>
              <a:ext cx="2819400" cy="28194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7000"/>
                  </a:schemeClr>
                </a:gs>
                <a:gs pos="69000">
                  <a:schemeClr val="accent5">
                    <a:alpha val="0"/>
                  </a:schemeClr>
                </a:gs>
                <a:gs pos="36000">
                  <a:schemeClr val="accent5">
                    <a:alpha val="6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Oval 16"/>
            <p:cNvSpPr/>
            <p:nvPr/>
          </p:nvSpPr>
          <p:spPr>
            <a:xfrm>
              <a:off x="7999412" y="8464"/>
              <a:ext cx="1600200" cy="1600200"/>
            </a:xfrm>
            <a:prstGeom prst="ellipse">
              <a:avLst/>
            </a:prstGeom>
            <a:gradFill flip="none" rotWithShape="1">
              <a:gsLst>
                <a:gs pos="0">
                  <a:schemeClr val="accent5">
                    <a:alpha val="14000"/>
                  </a:schemeClr>
                </a:gs>
                <a:gs pos="73000">
                  <a:schemeClr val="accent5">
                    <a:alpha val="0"/>
                  </a:schemeClr>
                </a:gs>
                <a:gs pos="36000">
                  <a:schemeClr val="accent5">
                    <a:alpha val="7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5"/>
            <p:cNvSpPr/>
            <p:nvPr/>
          </p:nvSpPr>
          <p:spPr bwMode="gray">
            <a:xfrm rot="21010068">
              <a:off x="8490951" y="1797517"/>
              <a:ext cx="3299407" cy="440924"/>
            </a:xfrm>
            <a:custGeom>
              <a:avLst/>
              <a:gdLst/>
              <a:ahLst/>
              <a:cxnLst/>
              <a:rect l="l" t="t" r="r" b="b"/>
              <a:pathLst>
                <a:path w="10000" h="5291">
                  <a:moveTo>
                    <a:pt x="85" y="2532"/>
                  </a:moveTo>
                  <a:cubicBezTo>
                    <a:pt x="1736" y="3911"/>
                    <a:pt x="7524" y="5298"/>
                    <a:pt x="9958" y="5291"/>
                  </a:cubicBezTo>
                  <a:cubicBezTo>
                    <a:pt x="9989" y="1958"/>
                    <a:pt x="9969" y="3333"/>
                    <a:pt x="10000" y="0"/>
                  </a:cubicBezTo>
                  <a:lnTo>
                    <a:pt x="10000" y="0"/>
                  </a:lnTo>
                  <a:lnTo>
                    <a:pt x="9667" y="204"/>
                  </a:lnTo>
                  <a:lnTo>
                    <a:pt x="9334" y="400"/>
                  </a:lnTo>
                  <a:lnTo>
                    <a:pt x="9001" y="590"/>
                  </a:lnTo>
                  <a:lnTo>
                    <a:pt x="8667" y="753"/>
                  </a:lnTo>
                  <a:lnTo>
                    <a:pt x="8333" y="917"/>
                  </a:lnTo>
                  <a:lnTo>
                    <a:pt x="7999" y="1071"/>
                  </a:lnTo>
                  <a:lnTo>
                    <a:pt x="7669" y="1202"/>
                  </a:lnTo>
                  <a:lnTo>
                    <a:pt x="7333" y="1325"/>
                  </a:lnTo>
                  <a:lnTo>
                    <a:pt x="7000" y="1440"/>
                  </a:lnTo>
                  <a:lnTo>
                    <a:pt x="6673" y="1538"/>
                  </a:lnTo>
                  <a:lnTo>
                    <a:pt x="6340" y="1636"/>
                  </a:lnTo>
                  <a:lnTo>
                    <a:pt x="6013" y="1719"/>
                  </a:lnTo>
                  <a:lnTo>
                    <a:pt x="5686" y="1784"/>
                  </a:lnTo>
                  <a:lnTo>
                    <a:pt x="5359" y="1850"/>
                  </a:lnTo>
                  <a:lnTo>
                    <a:pt x="5036" y="1906"/>
                  </a:lnTo>
                  <a:lnTo>
                    <a:pt x="4717" y="1948"/>
                  </a:lnTo>
                  <a:lnTo>
                    <a:pt x="4396" y="1980"/>
                  </a:lnTo>
                  <a:lnTo>
                    <a:pt x="4079" y="2013"/>
                  </a:lnTo>
                  <a:lnTo>
                    <a:pt x="3766" y="2029"/>
                  </a:lnTo>
                  <a:lnTo>
                    <a:pt x="3454" y="2046"/>
                  </a:lnTo>
                  <a:lnTo>
                    <a:pt x="3145" y="2053"/>
                  </a:lnTo>
                  <a:lnTo>
                    <a:pt x="2839" y="2046"/>
                  </a:lnTo>
                  <a:lnTo>
                    <a:pt x="2537" y="2046"/>
                  </a:lnTo>
                  <a:lnTo>
                    <a:pt x="2238" y="2029"/>
                  </a:lnTo>
                  <a:lnTo>
                    <a:pt x="1943" y="2004"/>
                  </a:lnTo>
                  <a:lnTo>
                    <a:pt x="1653" y="1980"/>
                  </a:lnTo>
                  <a:lnTo>
                    <a:pt x="1368" y="1955"/>
                  </a:lnTo>
                  <a:lnTo>
                    <a:pt x="1085" y="1915"/>
                  </a:lnTo>
                  <a:lnTo>
                    <a:pt x="806" y="1873"/>
                  </a:lnTo>
                  <a:lnTo>
                    <a:pt x="533" y="1833"/>
                  </a:lnTo>
                  <a:lnTo>
                    <a:pt x="0" y="1726"/>
                  </a:lnTo>
                  <a:cubicBezTo>
                    <a:pt x="28" y="1995"/>
                    <a:pt x="57" y="2263"/>
                    <a:pt x="85" y="2532"/>
                  </a:cubicBez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</p:sp>
        <p:sp>
          <p:nvSpPr>
            <p:cNvPr id="19" name="Freeform 5"/>
            <p:cNvSpPr/>
            <p:nvPr/>
          </p:nvSpPr>
          <p:spPr bwMode="gray">
            <a:xfrm>
              <a:off x="459506" y="1866405"/>
              <a:ext cx="11277600" cy="4533900"/>
            </a:xfrm>
            <a:custGeom>
              <a:avLst/>
              <a:gdLst/>
              <a:ahLst/>
              <a:cxnLst/>
              <a:rect l="0" t="0" r="r" b="b"/>
              <a:pathLst>
                <a:path w="7104" h="2856">
                  <a:moveTo>
                    <a:pt x="0" y="0"/>
                  </a:moveTo>
                  <a:lnTo>
                    <a:pt x="0" y="2856"/>
                  </a:lnTo>
                  <a:lnTo>
                    <a:pt x="7104" y="2856"/>
                  </a:lnTo>
                  <a:lnTo>
                    <a:pt x="7104" y="1"/>
                  </a:lnTo>
                  <a:lnTo>
                    <a:pt x="7104" y="1"/>
                  </a:lnTo>
                  <a:lnTo>
                    <a:pt x="6943" y="26"/>
                  </a:lnTo>
                  <a:lnTo>
                    <a:pt x="6782" y="50"/>
                  </a:lnTo>
                  <a:lnTo>
                    <a:pt x="6621" y="73"/>
                  </a:lnTo>
                  <a:lnTo>
                    <a:pt x="6459" y="93"/>
                  </a:lnTo>
                  <a:lnTo>
                    <a:pt x="6298" y="113"/>
                  </a:lnTo>
                  <a:lnTo>
                    <a:pt x="6136" y="132"/>
                  </a:lnTo>
                  <a:lnTo>
                    <a:pt x="5976" y="148"/>
                  </a:lnTo>
                  <a:lnTo>
                    <a:pt x="5814" y="163"/>
                  </a:lnTo>
                  <a:lnTo>
                    <a:pt x="5653" y="177"/>
                  </a:lnTo>
                  <a:lnTo>
                    <a:pt x="5494" y="189"/>
                  </a:lnTo>
                  <a:lnTo>
                    <a:pt x="5334" y="201"/>
                  </a:lnTo>
                  <a:lnTo>
                    <a:pt x="5175" y="211"/>
                  </a:lnTo>
                  <a:lnTo>
                    <a:pt x="5017" y="219"/>
                  </a:lnTo>
                  <a:lnTo>
                    <a:pt x="4859" y="227"/>
                  </a:lnTo>
                  <a:lnTo>
                    <a:pt x="4703" y="234"/>
                  </a:lnTo>
                  <a:lnTo>
                    <a:pt x="4548" y="239"/>
                  </a:lnTo>
                  <a:lnTo>
                    <a:pt x="4393" y="243"/>
                  </a:lnTo>
                  <a:lnTo>
                    <a:pt x="4240" y="247"/>
                  </a:lnTo>
                  <a:lnTo>
                    <a:pt x="4088" y="249"/>
                  </a:lnTo>
                  <a:lnTo>
                    <a:pt x="3937" y="251"/>
                  </a:lnTo>
                  <a:lnTo>
                    <a:pt x="3788" y="252"/>
                  </a:lnTo>
                  <a:lnTo>
                    <a:pt x="3640" y="251"/>
                  </a:lnTo>
                  <a:lnTo>
                    <a:pt x="3494" y="251"/>
                  </a:lnTo>
                  <a:lnTo>
                    <a:pt x="3349" y="249"/>
                  </a:lnTo>
                  <a:lnTo>
                    <a:pt x="3207" y="246"/>
                  </a:lnTo>
                  <a:lnTo>
                    <a:pt x="3066" y="243"/>
                  </a:lnTo>
                  <a:lnTo>
                    <a:pt x="2928" y="240"/>
                  </a:lnTo>
                  <a:lnTo>
                    <a:pt x="2791" y="235"/>
                  </a:lnTo>
                  <a:lnTo>
                    <a:pt x="2656" y="230"/>
                  </a:lnTo>
                  <a:lnTo>
                    <a:pt x="2524" y="225"/>
                  </a:lnTo>
                  <a:lnTo>
                    <a:pt x="2266" y="212"/>
                  </a:lnTo>
                  <a:lnTo>
                    <a:pt x="2019" y="198"/>
                  </a:lnTo>
                  <a:lnTo>
                    <a:pt x="1782" y="183"/>
                  </a:lnTo>
                  <a:lnTo>
                    <a:pt x="1557" y="167"/>
                  </a:lnTo>
                  <a:lnTo>
                    <a:pt x="1343" y="150"/>
                  </a:lnTo>
                  <a:lnTo>
                    <a:pt x="1144" y="132"/>
                  </a:lnTo>
                  <a:lnTo>
                    <a:pt x="957" y="114"/>
                  </a:lnTo>
                  <a:lnTo>
                    <a:pt x="785" y="96"/>
                  </a:lnTo>
                  <a:lnTo>
                    <a:pt x="627" y="79"/>
                  </a:lnTo>
                  <a:lnTo>
                    <a:pt x="487" y="63"/>
                  </a:lnTo>
                  <a:lnTo>
                    <a:pt x="361" y="48"/>
                  </a:lnTo>
                  <a:lnTo>
                    <a:pt x="254" y="35"/>
                  </a:lnTo>
                  <a:lnTo>
                    <a:pt x="165" y="23"/>
                  </a:lnTo>
                  <a:lnTo>
                    <a:pt x="42" y="6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  <p:sp>
          <p:nvSpPr>
            <p:cNvPr id="14" name="Freeform 5"/>
            <p:cNvSpPr>
              <a:spLocks noEditPoints="1"/>
            </p:cNvSpPr>
            <p:nvPr/>
          </p:nvSpPr>
          <p:spPr bwMode="gray">
            <a:xfrm>
              <a:off x="0" y="1587"/>
              <a:ext cx="12192000" cy="6856413"/>
            </a:xfrm>
            <a:custGeom>
              <a:avLst/>
              <a:gdLst/>
              <a:ahLst/>
              <a:cxnLst/>
              <a:rect l="0" t="0" r="r" b="b"/>
              <a:pathLst>
                <a:path w="15356" h="8638">
                  <a:moveTo>
                    <a:pt x="0" y="0"/>
                  </a:moveTo>
                  <a:lnTo>
                    <a:pt x="0" y="8638"/>
                  </a:lnTo>
                  <a:lnTo>
                    <a:pt x="15356" y="8638"/>
                  </a:lnTo>
                  <a:lnTo>
                    <a:pt x="15356" y="0"/>
                  </a:lnTo>
                  <a:lnTo>
                    <a:pt x="0" y="0"/>
                  </a:lnTo>
                  <a:close/>
                  <a:moveTo>
                    <a:pt x="14748" y="8038"/>
                  </a:moveTo>
                  <a:lnTo>
                    <a:pt x="600" y="8038"/>
                  </a:lnTo>
                  <a:lnTo>
                    <a:pt x="600" y="592"/>
                  </a:lnTo>
                  <a:lnTo>
                    <a:pt x="14748" y="592"/>
                  </a:lnTo>
                  <a:lnTo>
                    <a:pt x="14748" y="8038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gray">
          <a:xfrm>
            <a:off x="1154954" y="973668"/>
            <a:ext cx="8761413" cy="70696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2603500"/>
            <a:ext cx="8761413" cy="34163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653104" y="6391838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1" i="0">
                <a:solidFill>
                  <a:schemeClr val="accent1"/>
                </a:solidFill>
              </a:defRPr>
            </a:lvl1pPr>
          </a:lstStyle>
          <a:p>
            <a:fld id="{9849DE9F-9600-4231-A534-957399CBB874}" type="datetimeFigureOut">
              <a:rPr lang="lv-LV" smtClean="0"/>
              <a:t>05.09.2017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61110" y="6391838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1" i="0">
                <a:solidFill>
                  <a:schemeClr val="accent1"/>
                </a:solidFill>
              </a:defRPr>
            </a:lvl1pPr>
          </a:lstStyle>
          <a:p>
            <a:endParaRPr lang="lv-LV"/>
          </a:p>
        </p:txBody>
      </p:sp>
      <p:sp>
        <p:nvSpPr>
          <p:cNvPr id="21" name="Rectangle 20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bg1"/>
                </a:solidFill>
              </a:defRPr>
            </a:lvl1pPr>
          </a:lstStyle>
          <a:p>
            <a:fld id="{FDB39092-03C9-4B50-B01C-2A18163C58FD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872130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b="0" i="0" kern="1200">
          <a:solidFill>
            <a:schemeClr val="bg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b="0" i="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lv-LV" dirty="0">
                <a:latin typeface="+mn-lt"/>
              </a:rPr>
              <a:t>„Veselības veicināšanas un slimību profilakses pasākumu organizēšana Rēzeknes pilsētā”</a:t>
            </a:r>
            <a:endParaRPr lang="lv-LV" dirty="0">
              <a:latin typeface="+mn-lt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lv-LV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7138" y="4599140"/>
            <a:ext cx="5030617" cy="1039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8005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853852" y="1553227"/>
            <a:ext cx="3432132" cy="19791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Peldēšanas nodarbības fizisko aktivitāšu veicināšanai</a:t>
            </a:r>
            <a:endParaRPr lang="lv-LV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7146099" y="4576174"/>
            <a:ext cx="3432132" cy="19791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</a:rPr>
              <a:t>20 nodarbības </a:t>
            </a:r>
          </a:p>
          <a:p>
            <a:pPr algn="ctr"/>
            <a:endParaRPr lang="lv-LV" dirty="0"/>
          </a:p>
        </p:txBody>
      </p:sp>
      <p:sp>
        <p:nvSpPr>
          <p:cNvPr id="4" name="Oval 3"/>
          <p:cNvSpPr/>
          <p:nvPr/>
        </p:nvSpPr>
        <p:spPr>
          <a:xfrm>
            <a:off x="1853852" y="4576175"/>
            <a:ext cx="3432132" cy="19791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Jogas</a:t>
            </a:r>
            <a:r>
              <a:rPr lang="lv-LV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nodarbību rīkošana</a:t>
            </a:r>
            <a:endParaRPr lang="lv-LV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7146099" y="1553227"/>
            <a:ext cx="3432132" cy="197911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nodarbības </a:t>
            </a:r>
            <a:endParaRPr lang="lv-LV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rrow: Right 5"/>
          <p:cNvSpPr/>
          <p:nvPr/>
        </p:nvSpPr>
        <p:spPr>
          <a:xfrm>
            <a:off x="5586608" y="2430049"/>
            <a:ext cx="1315233" cy="5386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7" name="Arrow: Right 6"/>
          <p:cNvSpPr/>
          <p:nvPr/>
        </p:nvSpPr>
        <p:spPr>
          <a:xfrm>
            <a:off x="5592870" y="5296420"/>
            <a:ext cx="1315233" cy="5386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263898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2104372" y="1503123"/>
            <a:ext cx="3469709" cy="21043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Brīvdabas un iekštelpu vingrošanas pasākumu rīkošana</a:t>
            </a:r>
            <a:endParaRPr lang="lv-LV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7359041" y="4288075"/>
            <a:ext cx="3469709" cy="21043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semināri gadā</a:t>
            </a:r>
          </a:p>
          <a:p>
            <a:pPr algn="ctr"/>
            <a:r>
              <a:rPr lang="lv-LV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Nodarbības ilgums 3 akadēmiskas stundas</a:t>
            </a:r>
            <a:r>
              <a:rPr lang="lv-LV" dirty="0"/>
              <a:t>. </a:t>
            </a:r>
            <a:endParaRPr lang="lv-LV" dirty="0"/>
          </a:p>
        </p:txBody>
      </p:sp>
      <p:sp>
        <p:nvSpPr>
          <p:cNvPr id="4" name="Oval 3"/>
          <p:cNvSpPr/>
          <p:nvPr/>
        </p:nvSpPr>
        <p:spPr>
          <a:xfrm>
            <a:off x="2104373" y="4288076"/>
            <a:ext cx="3469709" cy="21043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Pasākumu organizēšana </a:t>
            </a:r>
            <a:r>
              <a:rPr lang="lv-LV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psihoemocionālās</a:t>
            </a:r>
            <a:r>
              <a:rPr lang="lv-LV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vides mazināšanai cilvēka ikdienā</a:t>
            </a:r>
            <a:endParaRPr lang="lv-LV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7359042" y="1503123"/>
            <a:ext cx="3469709" cy="210437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48 pasākumi  gadā Nodarbības ilgums 2 akadēmiskas stundas. </a:t>
            </a:r>
            <a:endParaRPr lang="lv-LV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rrow: Right 5"/>
          <p:cNvSpPr/>
          <p:nvPr/>
        </p:nvSpPr>
        <p:spPr>
          <a:xfrm>
            <a:off x="5912285" y="2354893"/>
            <a:ext cx="1164920" cy="7139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7" name="Arrow: Right 6"/>
          <p:cNvSpPr/>
          <p:nvPr/>
        </p:nvSpPr>
        <p:spPr>
          <a:xfrm>
            <a:off x="5912285" y="4983269"/>
            <a:ext cx="1164920" cy="71398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203090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891430" y="1415441"/>
            <a:ext cx="3106455" cy="21670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Izglītojošo lekciju rīkošana par psihisko veselību un tās saglabāšanu, depresiju, psiholoģiskā atbalsta  sniegšanas  pamatprincipiem</a:t>
            </a:r>
            <a:endParaRPr lang="lv-LV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7169063" y="4478055"/>
            <a:ext cx="3106455" cy="21670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pasākumi gadā, Nodarbības ilgums 2 akadēmiskas stundas. </a:t>
            </a:r>
            <a:endParaRPr lang="lv-LV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7169063" y="1415440"/>
            <a:ext cx="3106455" cy="21670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 semināri gadā</a:t>
            </a:r>
          </a:p>
          <a:p>
            <a:pPr algn="ctr"/>
            <a:r>
              <a:rPr lang="lv-LV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Lekcijas ilgums 3 akadēmiskas stundas</a:t>
            </a:r>
            <a:endParaRPr lang="lv-LV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891429" y="4478055"/>
            <a:ext cx="3106455" cy="216700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Pasākumi par atkarīgo vielu ietekmi uz organismu</a:t>
            </a:r>
            <a:endParaRPr lang="lv-LV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rrow: Right 8"/>
          <p:cNvSpPr/>
          <p:nvPr/>
        </p:nvSpPr>
        <p:spPr>
          <a:xfrm>
            <a:off x="5461348" y="2379945"/>
            <a:ext cx="1365337" cy="7265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10" name="Arrow: Right 9"/>
          <p:cNvSpPr/>
          <p:nvPr/>
        </p:nvSpPr>
        <p:spPr>
          <a:xfrm>
            <a:off x="5465523" y="5198301"/>
            <a:ext cx="1365337" cy="72651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412611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lv-LV" dirty="0"/>
              <a:t>Inventāra iegāde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2"/>
          </p:nvPr>
        </p:nvSpPr>
        <p:spPr>
          <a:xfrm>
            <a:off x="1154954" y="3181611"/>
            <a:ext cx="8825659" cy="3519813"/>
          </a:xfrm>
        </p:spPr>
        <p:txBody>
          <a:bodyPr/>
          <a:lstStyle/>
          <a:p>
            <a:r>
              <a:rPr lang="lv-LV" dirty="0"/>
              <a:t>Projekta ietvaros plānots iegadāties:</a:t>
            </a:r>
          </a:p>
          <a:p>
            <a:r>
              <a:rPr lang="lv-LV" dirty="0"/>
              <a:t>Vingrošanas </a:t>
            </a:r>
            <a:r>
              <a:rPr lang="lv-LV" dirty="0" err="1"/>
              <a:t>paklājus,hanteles</a:t>
            </a:r>
            <a:r>
              <a:rPr lang="lv-LV" dirty="0"/>
              <a:t>, lecamauklas, bumbas (dažāda lieluma), </a:t>
            </a:r>
            <a:r>
              <a:rPr lang="lv-LV" dirty="0" err="1"/>
              <a:t>pildbumbas</a:t>
            </a:r>
            <a:r>
              <a:rPr lang="lv-LV" dirty="0"/>
              <a:t>, daudzfunkcionālos konusus, nūjošanas nūjas, stafešu kociņu komplekti, ūdens nūjas, peldēšanas dēļi, bērnu slēpes, slēpošanas nūjas, ragaviņas, slidas, riteņus, sniega dēļus, skrejriteņus, bilances riteņus.</a:t>
            </a:r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38681356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Mērķa grupa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lv-LV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Ikviens ieinteresēts, prioritāte - bērni, jaunieši, trūcīgie un maznodrošinātie iedzīvotāji; </a:t>
            </a:r>
          </a:p>
          <a:p>
            <a:r>
              <a:rPr lang="lv-LV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bezdarbnieki; </a:t>
            </a:r>
          </a:p>
          <a:p>
            <a:r>
              <a:rPr lang="lv-LV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personas ar invaliditāti; </a:t>
            </a:r>
          </a:p>
          <a:p>
            <a:r>
              <a:rPr lang="lv-LV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iedzīvotāji, kas vecāki par 54 gadiem</a:t>
            </a:r>
            <a:endParaRPr lang="lv-LV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70682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 dirty="0"/>
              <a:t>Nometnes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lv-LV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Dienas nometne </a:t>
            </a:r>
          </a:p>
          <a:p>
            <a:r>
              <a:rPr lang="lv-LV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21.08- 27.08.2017</a:t>
            </a:r>
          </a:p>
          <a:p>
            <a:r>
              <a:rPr lang="lv-LV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Bērnu skaits: 20</a:t>
            </a:r>
          </a:p>
          <a:p>
            <a:r>
              <a:rPr lang="lv-LV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Mērķa grupa : bērni ar īpašam vajadzībām	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lv-LV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Diennakts nometne </a:t>
            </a:r>
          </a:p>
          <a:p>
            <a:r>
              <a:rPr lang="lv-LV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22.08- 31.08.2017</a:t>
            </a:r>
          </a:p>
          <a:p>
            <a:r>
              <a:rPr lang="lv-LV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Bērnu skaits : 30</a:t>
            </a:r>
          </a:p>
          <a:p>
            <a:r>
              <a:rPr lang="lv-LV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Mērķa grupa : bērni, t. sk. bērni no  maznodrošinātam un trūcīgam ģimenēm, bērni bāreni.</a:t>
            </a:r>
          </a:p>
        </p:txBody>
      </p:sp>
    </p:spTree>
    <p:extLst>
      <p:ext uri="{BB962C8B-B14F-4D97-AF65-F5344CB8AC3E}">
        <p14:creationId xmlns:p14="http://schemas.microsoft.com/office/powerpoint/2010/main" val="15708262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206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887659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2733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7640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36333"/>
          </a:xfrm>
        </p:spPr>
        <p:txBody>
          <a:bodyPr>
            <a:normAutofit fontScale="90000"/>
          </a:bodyPr>
          <a:lstStyle/>
          <a:p>
            <a:endParaRPr lang="lv-LV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77238"/>
            <a:ext cx="10515600" cy="5099725"/>
          </a:xfrm>
        </p:spPr>
        <p:txBody>
          <a:bodyPr>
            <a:normAutofit lnSpcReduction="10000"/>
          </a:bodyPr>
          <a:lstStyle/>
          <a:p>
            <a:endParaRPr lang="lv-LV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lv-LV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Slimību profilakse</a:t>
            </a:r>
          </a:p>
          <a:p>
            <a:pPr marL="0" indent="0">
              <a:buNone/>
            </a:pPr>
            <a:endParaRPr lang="lv-LV" sz="6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lv-LV" sz="6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Veselības veicināšana</a:t>
            </a:r>
          </a:p>
          <a:p>
            <a:pPr marL="0" indent="0">
              <a:buNone/>
            </a:pPr>
            <a:endParaRPr lang="lv-LV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04923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8979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" y="0"/>
            <a:ext cx="10287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60321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29135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039399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817747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558897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477612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18811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70749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6053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465545" y="1402915"/>
            <a:ext cx="2855934" cy="24300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Profilaktiski- izglītojošie pasākumi par vēža riska faktoriem un to mazināšanas iespējam</a:t>
            </a:r>
            <a:endParaRPr lang="lv-LV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6490570" y="1402915"/>
            <a:ext cx="2855934" cy="24300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 lekcijas gadā</a:t>
            </a:r>
          </a:p>
          <a:p>
            <a:pPr algn="ctr"/>
            <a:r>
              <a:rPr lang="lv-LV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akadēmiskas stundas katrs pasākums.</a:t>
            </a:r>
          </a:p>
          <a:p>
            <a:pPr algn="ctr"/>
            <a:endParaRPr lang="lv-LV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465545" y="4427951"/>
            <a:ext cx="2855934" cy="24300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Izglītojošie pasākumi sirds un asinsvadu saslimstības riska mazināšanai</a:t>
            </a:r>
            <a:endParaRPr lang="lv-LV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703512" y="4427950"/>
            <a:ext cx="2855934" cy="243004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pasākumi, 3 akadēmiskas stundas katrs pasākums </a:t>
            </a:r>
            <a:endParaRPr lang="lv-LV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rrow: Right 5"/>
          <p:cNvSpPr/>
          <p:nvPr/>
        </p:nvSpPr>
        <p:spPr>
          <a:xfrm>
            <a:off x="4647156" y="2392471"/>
            <a:ext cx="1453019" cy="67640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7" name="Arrow: Right 6"/>
          <p:cNvSpPr/>
          <p:nvPr/>
        </p:nvSpPr>
        <p:spPr>
          <a:xfrm>
            <a:off x="4822521" y="5198301"/>
            <a:ext cx="1365337" cy="77661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704342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20246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64104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800" y="1371600"/>
            <a:ext cx="54864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1554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08197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554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54740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927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857250"/>
            <a:ext cx="6858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29535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9768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340285" y="1578279"/>
            <a:ext cx="2354893" cy="20793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Holesterīna dienas rīkošana profilaktiskie pasākumi sirds un asinsvadu  riska</a:t>
            </a:r>
            <a:r>
              <a:rPr lang="lv-LV" b="1" dirty="0"/>
              <a:t> </a:t>
            </a:r>
            <a:r>
              <a:rPr lang="lv-LV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mazināšanai</a:t>
            </a:r>
            <a:r>
              <a:rPr lang="lv-LV" b="1" dirty="0"/>
              <a:t> </a:t>
            </a:r>
            <a:endParaRPr lang="lv-LV" dirty="0"/>
          </a:p>
        </p:txBody>
      </p:sp>
      <p:sp>
        <p:nvSpPr>
          <p:cNvPr id="3" name="Oval 2"/>
          <p:cNvSpPr/>
          <p:nvPr/>
        </p:nvSpPr>
        <p:spPr>
          <a:xfrm>
            <a:off x="6767186" y="1578279"/>
            <a:ext cx="2354893" cy="20793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3reizes gadā, pasākuma ilgums 8 stundas.</a:t>
            </a:r>
            <a:endParaRPr lang="lv-LV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340285" y="4400810"/>
            <a:ext cx="2354893" cy="20793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Aktivitātes atkarības profilakses veicināšanai</a:t>
            </a:r>
          </a:p>
          <a:p>
            <a:pPr algn="ctr"/>
            <a:r>
              <a:rPr lang="lv-LV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narkologa)</a:t>
            </a:r>
            <a:endParaRPr lang="lv-LV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767187" y="4400811"/>
            <a:ext cx="2354893" cy="2079321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reizes gadā,</a:t>
            </a:r>
          </a:p>
          <a:p>
            <a:pPr algn="ctr"/>
            <a:r>
              <a:rPr lang="lv-LV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</a:t>
            </a:r>
          </a:p>
          <a:p>
            <a:pPr algn="ctr"/>
            <a:r>
              <a:rPr lang="lv-LV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akadēmiskas stundas katrs pasākums </a:t>
            </a:r>
            <a:endParaRPr lang="lv-LV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rrow: Right 5"/>
          <p:cNvSpPr/>
          <p:nvPr/>
        </p:nvSpPr>
        <p:spPr>
          <a:xfrm>
            <a:off x="4697260" y="2392471"/>
            <a:ext cx="1716066" cy="8642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7" name="Arrow: Right 6"/>
          <p:cNvSpPr/>
          <p:nvPr/>
        </p:nvSpPr>
        <p:spPr>
          <a:xfrm>
            <a:off x="4599140" y="5008322"/>
            <a:ext cx="1716066" cy="8642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89589805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878904" y="1553227"/>
            <a:ext cx="2931091" cy="1878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Aktivitātes </a:t>
            </a:r>
            <a:r>
              <a:rPr lang="lv-LV" sz="16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līdzatkarības</a:t>
            </a:r>
            <a:r>
              <a:rPr lang="lv-LV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profilakses pasākumu rīkošana</a:t>
            </a:r>
          </a:p>
          <a:p>
            <a:pPr algn="ctr"/>
            <a:r>
              <a:rPr lang="lv-LV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 psihologa)</a:t>
            </a:r>
            <a:endParaRPr lang="lv-LV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878903" y="4035468"/>
            <a:ext cx="2931091" cy="1878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Pasākumi veselīga uztura veicināšanai</a:t>
            </a:r>
            <a:endParaRPr lang="lv-LV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6668021" y="4050081"/>
            <a:ext cx="2931091" cy="1878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2017. gada 10 nodarbības vienu reizi nedēļā, lekcijas ilgums 90 minūtes. </a:t>
            </a:r>
            <a:endParaRPr lang="lv-LV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668022" y="1705626"/>
            <a:ext cx="2931091" cy="187890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reizes gadā, aktivitātes ilgums 2 </a:t>
            </a:r>
          </a:p>
          <a:p>
            <a:pPr algn="ctr"/>
            <a:r>
              <a:rPr lang="lv-LV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akadēmiskas stundas katrs pasākums </a:t>
            </a:r>
            <a:endParaRPr lang="lv-LV" sz="1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rrow: Right 5"/>
          <p:cNvSpPr/>
          <p:nvPr/>
        </p:nvSpPr>
        <p:spPr>
          <a:xfrm>
            <a:off x="5073041" y="2455101"/>
            <a:ext cx="1302707" cy="5260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7" name="Arrow: Right 6"/>
          <p:cNvSpPr/>
          <p:nvPr/>
        </p:nvSpPr>
        <p:spPr>
          <a:xfrm>
            <a:off x="5073040" y="4974920"/>
            <a:ext cx="1302707" cy="52609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503856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791222" y="1503123"/>
            <a:ext cx="2943616" cy="200416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Uz bērniem vērsti pasākumi veselības veicināšanai</a:t>
            </a:r>
          </a:p>
          <a:p>
            <a:pPr algn="ctr"/>
            <a:r>
              <a:rPr lang="lv-LV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organizēšana</a:t>
            </a:r>
            <a:endParaRPr lang="lv-LV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6805808" y="4590789"/>
            <a:ext cx="2793304" cy="20041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pasākumi katru mēnesī</a:t>
            </a:r>
            <a:endParaRPr lang="lv-LV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6805808" y="1503122"/>
            <a:ext cx="2793304" cy="20041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/>
              <a:t> </a:t>
            </a:r>
            <a:r>
              <a:rPr lang="lv-LV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reizes gadā vienas lekcijas ilgums 40- 60 minūtes</a:t>
            </a:r>
            <a:endParaRPr lang="lv-LV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1791222" y="4490581"/>
            <a:ext cx="2793304" cy="2004165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Izglītojošas lekcijas par veselīgo uzturu</a:t>
            </a:r>
          </a:p>
          <a:p>
            <a:pPr algn="ctr"/>
            <a:endParaRPr lang="lv-LV" dirty="0"/>
          </a:p>
        </p:txBody>
      </p:sp>
      <p:sp>
        <p:nvSpPr>
          <p:cNvPr id="6" name="Arrow: Right 5"/>
          <p:cNvSpPr/>
          <p:nvPr/>
        </p:nvSpPr>
        <p:spPr>
          <a:xfrm>
            <a:off x="5210827" y="2329841"/>
            <a:ext cx="1453020" cy="7014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7" name="Arrow: Right 6"/>
          <p:cNvSpPr/>
          <p:nvPr/>
        </p:nvSpPr>
        <p:spPr>
          <a:xfrm>
            <a:off x="5210827" y="5242142"/>
            <a:ext cx="1453020" cy="7014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7710443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841326" y="1352811"/>
            <a:ext cx="2855934" cy="18037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Veselības dienas rīkošana</a:t>
            </a:r>
            <a:endParaRPr lang="lv-LV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1841326" y="4171167"/>
            <a:ext cx="2855934" cy="17912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Meistarklašu organizēšana par veselīgo uzturu</a:t>
            </a:r>
            <a:endParaRPr lang="lv-LV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6427940" y="1352811"/>
            <a:ext cx="2855934" cy="17912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 pasākumi gadā, pasākuma ilgums 8 stundas.</a:t>
            </a:r>
            <a:endParaRPr lang="lv-LV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427940" y="4278433"/>
            <a:ext cx="2855934" cy="179122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pasākumi gadā</a:t>
            </a:r>
            <a:endParaRPr lang="lv-LV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rrow: Right 5"/>
          <p:cNvSpPr/>
          <p:nvPr/>
        </p:nvSpPr>
        <p:spPr>
          <a:xfrm>
            <a:off x="5073041" y="2248422"/>
            <a:ext cx="1177447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7" name="Arrow: Right 6"/>
          <p:cNvSpPr/>
          <p:nvPr/>
        </p:nvSpPr>
        <p:spPr>
          <a:xfrm>
            <a:off x="5073041" y="5066778"/>
            <a:ext cx="1177447" cy="4572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6967824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816274" y="1440493"/>
            <a:ext cx="3244241" cy="21168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Informatīvu semināru rīkošana(Fiziskā aktivitāte, garīgā veselība, veselīgs uzturs, reproduktīvā veselība)</a:t>
            </a:r>
          </a:p>
          <a:p>
            <a:pPr algn="ctr"/>
            <a:endParaRPr lang="lv-LV" dirty="0"/>
          </a:p>
        </p:txBody>
      </p:sp>
      <p:sp>
        <p:nvSpPr>
          <p:cNvPr id="3" name="Oval 2"/>
          <p:cNvSpPr/>
          <p:nvPr/>
        </p:nvSpPr>
        <p:spPr>
          <a:xfrm>
            <a:off x="6745265" y="4350706"/>
            <a:ext cx="3244241" cy="21168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 nometnes gadā </a:t>
            </a:r>
          </a:p>
          <a:p>
            <a:pPr algn="ctr"/>
            <a:r>
              <a:rPr lang="lv-LV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vasaras  nometnes( sporta dienas nometne un diennakts)</a:t>
            </a:r>
          </a:p>
          <a:p>
            <a:pPr algn="ctr"/>
            <a:r>
              <a:rPr lang="lv-LV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nometne rudens brīvlaikā,</a:t>
            </a:r>
          </a:p>
          <a:p>
            <a:pPr algn="ctr"/>
            <a:r>
              <a:rPr lang="lv-LV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ziemas brīvlaikā.</a:t>
            </a:r>
          </a:p>
          <a:p>
            <a:pPr algn="ctr"/>
            <a:r>
              <a:rPr lang="lv-LV" sz="1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Ilgums 7- 10 dienas</a:t>
            </a:r>
          </a:p>
        </p:txBody>
      </p:sp>
      <p:sp>
        <p:nvSpPr>
          <p:cNvPr id="4" name="Oval 3"/>
          <p:cNvSpPr/>
          <p:nvPr/>
        </p:nvSpPr>
        <p:spPr>
          <a:xfrm>
            <a:off x="1816273" y="4350705"/>
            <a:ext cx="3244241" cy="21168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Veselību veicinošās nometnes bērniem</a:t>
            </a:r>
            <a:endParaRPr lang="lv-LV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745266" y="1440493"/>
            <a:ext cx="3244241" cy="21168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semināri dažādam mērķauditorijām ( 6 tēmas) Nodarbības ilgums 3 akadēmiskas stundas. </a:t>
            </a:r>
            <a:endParaRPr lang="lv-LV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rrow: Right 5"/>
          <p:cNvSpPr/>
          <p:nvPr/>
        </p:nvSpPr>
        <p:spPr>
          <a:xfrm>
            <a:off x="5386192" y="2292263"/>
            <a:ext cx="1202498" cy="6263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7" name="Arrow: Right 6"/>
          <p:cNvSpPr/>
          <p:nvPr/>
        </p:nvSpPr>
        <p:spPr>
          <a:xfrm>
            <a:off x="5386192" y="5223353"/>
            <a:ext cx="1202498" cy="62630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888192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352811" y="1453019"/>
            <a:ext cx="3256767" cy="16784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Izglītojošu pasākumu rīkošana, lai izvairītos no sirds un asinsvadu saslimšanām</a:t>
            </a:r>
            <a:endParaRPr lang="lv-LV" sz="16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Oval 2"/>
          <p:cNvSpPr/>
          <p:nvPr/>
        </p:nvSpPr>
        <p:spPr>
          <a:xfrm>
            <a:off x="7242131" y="4348619"/>
            <a:ext cx="3256767" cy="16784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24 pasākumi gadā.</a:t>
            </a:r>
          </a:p>
          <a:p>
            <a:pPr algn="ctr"/>
            <a:r>
              <a:rPr lang="lv-LV" sz="16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Nodarbības ilgums 3 akadēmiskas </a:t>
            </a:r>
            <a:r>
              <a:rPr lang="lv-LV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stundas. </a:t>
            </a:r>
            <a:endParaRPr lang="lv-LV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1352811" y="4348619"/>
            <a:ext cx="3256767" cy="16784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Fiziskās aktivitātes pasākumu rīkošana</a:t>
            </a:r>
            <a:endParaRPr lang="lv-LV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7242132" y="1453019"/>
            <a:ext cx="3256767" cy="167848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 pasākumi gadā.</a:t>
            </a:r>
          </a:p>
          <a:p>
            <a:pPr algn="ctr"/>
            <a:r>
              <a:rPr lang="lv-LV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Nodarbības ilgums 3 akadēmiskas stundas. </a:t>
            </a:r>
            <a:endParaRPr lang="lv-LV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Arrow: Right 5"/>
          <p:cNvSpPr/>
          <p:nvPr/>
        </p:nvSpPr>
        <p:spPr>
          <a:xfrm>
            <a:off x="5135671" y="2004164"/>
            <a:ext cx="1653436" cy="7014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  <p:sp>
        <p:nvSpPr>
          <p:cNvPr id="7" name="Arrow: Right 6"/>
          <p:cNvSpPr/>
          <p:nvPr/>
        </p:nvSpPr>
        <p:spPr>
          <a:xfrm>
            <a:off x="5135671" y="4837134"/>
            <a:ext cx="1653436" cy="7014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2232613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 Boardroom">
  <a:themeElements>
    <a:clrScheme name="Ion Boardroom">
      <a:dk1>
        <a:sysClr val="windowText" lastClr="000000"/>
      </a:dk1>
      <a:lt1>
        <a:sysClr val="window" lastClr="FFFFFF"/>
      </a:lt1>
      <a:dk2>
        <a:srgbClr val="3B3059"/>
      </a:dk2>
      <a:lt2>
        <a:srgbClr val="EBEBEB"/>
      </a:lt2>
      <a:accent1>
        <a:srgbClr val="B31166"/>
      </a:accent1>
      <a:accent2>
        <a:srgbClr val="E33D6F"/>
      </a:accent2>
      <a:accent3>
        <a:srgbClr val="E45F3C"/>
      </a:accent3>
      <a:accent4>
        <a:srgbClr val="E9943A"/>
      </a:accent4>
      <a:accent5>
        <a:srgbClr val="9B6BF2"/>
      </a:accent5>
      <a:accent6>
        <a:srgbClr val="D53DD0"/>
      </a:accent6>
      <a:hlink>
        <a:srgbClr val="8F8F8F"/>
      </a:hlink>
      <a:folHlink>
        <a:srgbClr val="A5A5A5"/>
      </a:folHlink>
    </a:clrScheme>
    <a:fontScheme name="Ion Boardroom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 Boardroom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hueMod val="124000"/>
                <a:satMod val="148000"/>
                <a:lumMod val="124000"/>
              </a:schemeClr>
            </a:gs>
            <a:gs pos="100000">
              <a:schemeClr val="phClr">
                <a:shade val="76000"/>
                <a:hueMod val="89000"/>
                <a:satMod val="164000"/>
                <a:lumMod val="5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91000"/>
                <a:satMod val="164000"/>
                <a:lumMod val="74000"/>
              </a:schemeClr>
              <a:schemeClr val="phClr">
                <a:hueMod val="124000"/>
                <a:satMod val="140000"/>
                <a:lumMod val="14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 Boardroom" id="{FC33163D-4339-46B1-8EED-24C834239D99}" vid="{B8502691-933B-45FE-8764-BA278511EF27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 Boardroom</Template>
  <TotalTime>126</TotalTime>
  <Words>477</Words>
  <Application>Microsoft Office PowerPoint</Application>
  <PresentationFormat>Widescreen</PresentationFormat>
  <Paragraphs>78</Paragraphs>
  <Slides>38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3" baseType="lpstr">
      <vt:lpstr>Arial</vt:lpstr>
      <vt:lpstr>Century Gothic</vt:lpstr>
      <vt:lpstr>Times New Roman</vt:lpstr>
      <vt:lpstr>Wingdings 3</vt:lpstr>
      <vt:lpstr>Ion Boardroom</vt:lpstr>
      <vt:lpstr>„Veselības veicināšanas un slimību profilakses pasākumu organizēšana Rēzeknes pilsētā”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Inventāra iegāde</vt:lpstr>
      <vt:lpstr>Mērķa grupa</vt:lpstr>
      <vt:lpstr>Nometnes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„Veselības veicināšanas un slimību profilakses pasākumu organizēšana Rēzeknes pilsētā”</dc:title>
  <dc:creator>Smart</dc:creator>
  <cp:lastModifiedBy>Smart</cp:lastModifiedBy>
  <cp:revision>15</cp:revision>
  <dcterms:created xsi:type="dcterms:W3CDTF">2017-09-05T18:44:14Z</dcterms:created>
  <dcterms:modified xsi:type="dcterms:W3CDTF">2017-09-05T20:51:06Z</dcterms:modified>
</cp:coreProperties>
</file>